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2"/>
  </p:handoutMasterIdLst>
  <p:sldIdLst>
    <p:sldId id="256" r:id="rId3"/>
    <p:sldId id="257" r:id="rId4"/>
    <p:sldId id="258" r:id="rId5"/>
    <p:sldId id="260" r:id="rId6"/>
    <p:sldId id="259" r:id="rId7"/>
    <p:sldId id="261" r:id="rId8"/>
    <p:sldId id="263" r:id="rId9"/>
    <p:sldId id="264" r:id="rId10"/>
    <p:sldId id="262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87" autoAdjust="0"/>
  </p:normalViewPr>
  <p:slideViewPr>
    <p:cSldViewPr snapToGrid="0" snapToObjects="1">
      <p:cViewPr varScale="1">
        <p:scale>
          <a:sx n="105" d="100"/>
          <a:sy n="105" d="100"/>
        </p:scale>
        <p:origin x="17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B3CCD-BCBF-4F87-87CE-B7C7B9DA7F29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D5705-A29C-47CC-ACDA-ACBDCCDC1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423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12/3/2015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E897BC-23FC-4BB8-8379-E8E7E9631161}" type="datetimeFigureOut">
              <a:rPr lang="en-US" altLang="en-US"/>
              <a:pPr/>
              <a:t>12/3/2015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76CDE-E8BF-4BFE-90CB-D959FA2BA1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29473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C4931B-9CA3-4236-B868-036A71CCA2C6}" type="datetimeFigureOut">
              <a:rPr lang="en-US" altLang="en-US"/>
              <a:pPr/>
              <a:t>12/3/2015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DCAD3D-E22D-4BF7-AFED-69399AA387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1481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096E9B-6730-46F8-9E5D-72C10F5EB45F}" type="datetimeFigureOut">
              <a:rPr lang="en-US" altLang="en-US"/>
              <a:pPr/>
              <a:t>12/3/2015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0FE22-273E-4F4D-8818-4420DC34D0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6486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3DE7B2-3F78-4C2D-9563-6835DA48854F}" type="datetimeFigureOut">
              <a:rPr lang="en-US" altLang="en-US"/>
              <a:pPr/>
              <a:t>12/3/2015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0054A-E909-4AFF-AB86-7FB3099AB7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93207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3E2935-365B-48E0-B506-21ADF0C257B9}" type="datetimeFigureOut">
              <a:rPr lang="en-US" altLang="en-US"/>
              <a:pPr/>
              <a:t>12/3/2015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BD08C-B983-45A7-A4C1-D1E87BEB59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94128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856CA3-1322-48F7-85D9-79FBE9AD6AFC}" type="datetimeFigureOut">
              <a:rPr lang="en-US" altLang="en-US"/>
              <a:pPr/>
              <a:t>12/3/2015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ABD2A-6353-4FF3-B90A-B994001DE6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8643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192181-8EC2-47C5-98A3-5361A33EB97D}" type="datetimeFigureOut">
              <a:rPr lang="en-US" altLang="en-US"/>
              <a:pPr/>
              <a:t>12/3/2015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715456-3AC1-4F68-B706-32D5C0EA55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37557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012A84-12A0-4130-8F8E-1914F9E127B6}" type="datetimeFigureOut">
              <a:rPr lang="en-US" altLang="en-US"/>
              <a:pPr/>
              <a:t>12/3/2015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D67BD-6D81-47B8-B9CD-35AFCFF0FE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3572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12/3/2015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32185A-474A-449B-BA9A-B23A517F95BF}" type="datetimeFigureOut">
              <a:rPr lang="en-US" altLang="en-US"/>
              <a:pPr/>
              <a:t>12/3/2015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C054F-C48C-4283-B807-105E92F372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11134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E8232F-BDED-48EA-9488-C47EB5CFCBAC}" type="datetimeFigureOut">
              <a:rPr lang="en-US" altLang="en-US"/>
              <a:pPr/>
              <a:t>12/3/2015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68C96-E377-4598-A87F-F487A1DF7B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57781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C674DE-FFAB-4961-A6C1-6934FE0D48FA}" type="datetimeFigureOut">
              <a:rPr lang="en-US" altLang="en-US"/>
              <a:pPr/>
              <a:t>12/3/2015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A0C86-1E1E-4D6D-BCA4-AB173E6C08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9256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12/3/2015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12/3/2015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12/3/2015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12/3/2015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671EE7-C897-4917-9708-6C6991A41475}" type="datetimeFigureOut">
              <a:rPr lang="en-US" altLang="en-US" smtClean="0"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12/3/2015</a:t>
            </a:fld>
            <a:endParaRPr lang="en-US" altLang="en-US" smtClean="0">
              <a:ea typeface="MS PGothic" panose="020B0600070205080204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63F387B-0769-4372-B50F-6DAB9B237AFE}" type="slidenum">
              <a:rPr lang="en-US" altLang="en-US" smtClean="0"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257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wmf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7200" y="2214533"/>
            <a:ext cx="8305800" cy="4331369"/>
          </a:xfrm>
        </p:spPr>
        <p:txBody>
          <a:bodyPr/>
          <a:lstStyle/>
          <a:p>
            <a:r>
              <a:rPr lang="en-US" altLang="en-US" sz="2400" b="1" dirty="0">
                <a:cs typeface="Times" charset="0"/>
              </a:rPr>
              <a:t>What were the causes of U.S. </a:t>
            </a:r>
            <a:br>
              <a:rPr lang="en-US" altLang="en-US" sz="2400" b="1" dirty="0">
                <a:cs typeface="Times" charset="0"/>
              </a:rPr>
            </a:br>
            <a:r>
              <a:rPr lang="en-US" altLang="en-US" sz="2400" b="1" dirty="0">
                <a:cs typeface="Times" charset="0"/>
              </a:rPr>
              <a:t>expansion overseas in the late </a:t>
            </a:r>
            <a:r>
              <a:rPr lang="en-US" altLang="en-US" sz="2400" b="1" dirty="0" smtClean="0">
                <a:cs typeface="Times" charset="0"/>
              </a:rPr>
              <a:t>1800s?</a:t>
            </a:r>
          </a:p>
          <a:p>
            <a:pPr algn="l"/>
            <a:r>
              <a:rPr lang="en-US" sz="2400" b="1" dirty="0" smtClean="0">
                <a:cs typeface="Times" charset="0"/>
              </a:rPr>
              <a:t>             Causes                                      Effects</a:t>
            </a:r>
            <a:endParaRPr lang="en-US" sz="2400" b="1" dirty="0">
              <a:cs typeface="Times" charset="0"/>
            </a:endParaRPr>
          </a:p>
          <a:p>
            <a:pPr marL="285750" indent="-285750" algn="l">
              <a:spcBef>
                <a:spcPct val="50000"/>
              </a:spcBef>
              <a:buFont typeface="Wingdings" charset="2"/>
              <a:buChar char="u"/>
            </a:pPr>
            <a:r>
              <a:rPr lang="en-US" altLang="en-US" sz="1400" dirty="0">
                <a:latin typeface="Helvetica" charset="0"/>
              </a:rPr>
              <a:t>Economic leaders sought </a:t>
            </a:r>
            <a:br>
              <a:rPr lang="en-US" altLang="en-US" sz="1400" dirty="0">
                <a:latin typeface="Helvetica" charset="0"/>
              </a:rPr>
            </a:br>
            <a:r>
              <a:rPr lang="en-US" altLang="en-US" sz="1400" dirty="0" smtClean="0">
                <a:latin typeface="Helvetica" charset="0"/>
              </a:rPr>
              <a:t> new markets </a:t>
            </a:r>
            <a:r>
              <a:rPr lang="en-US" altLang="en-US" sz="1400" dirty="0">
                <a:latin typeface="Helvetica" charset="0"/>
              </a:rPr>
              <a:t>and raw materials</a:t>
            </a:r>
            <a:r>
              <a:rPr lang="en-US" altLang="en-US" sz="1400" dirty="0" smtClean="0">
                <a:latin typeface="Helvetica" charset="0"/>
              </a:rPr>
              <a:t>. </a:t>
            </a:r>
          </a:p>
          <a:p>
            <a:pPr algn="l">
              <a:spcBef>
                <a:spcPct val="50000"/>
              </a:spcBef>
            </a:pPr>
            <a:r>
              <a:rPr lang="en-US" altLang="en-US" sz="1400" dirty="0" smtClean="0">
                <a:latin typeface="Helvetica" charset="0"/>
              </a:rPr>
              <a:t>                                      </a:t>
            </a:r>
            <a:endParaRPr lang="en-US" altLang="en-US" sz="1400" dirty="0">
              <a:latin typeface="Helvetica" charset="0"/>
            </a:endParaRPr>
          </a:p>
          <a:p>
            <a:pPr marL="285750" indent="-285750" algn="l">
              <a:buFont typeface="Wingdings" charset="2"/>
              <a:buChar char="u"/>
            </a:pPr>
            <a:r>
              <a:rPr lang="en-US" altLang="en-US" sz="1400" dirty="0" smtClean="0">
                <a:latin typeface="Helvetica" charset="0"/>
              </a:rPr>
              <a:t>Political leaders wanted to </a:t>
            </a:r>
            <a:br>
              <a:rPr lang="en-US" altLang="en-US" sz="1400" dirty="0" smtClean="0">
                <a:latin typeface="Helvetica" charset="0"/>
              </a:rPr>
            </a:br>
            <a:r>
              <a:rPr lang="en-US" altLang="en-US" sz="1400" dirty="0" smtClean="0">
                <a:latin typeface="Helvetica" charset="0"/>
              </a:rPr>
              <a:t>establish a military presence overseas.  </a:t>
            </a:r>
          </a:p>
          <a:p>
            <a:pPr algn="l"/>
            <a:r>
              <a:rPr lang="en-US" altLang="en-US" sz="1400" dirty="0" smtClean="0">
                <a:latin typeface="Helvetica" charset="0"/>
              </a:rPr>
              <a:t>   </a:t>
            </a:r>
          </a:p>
          <a:p>
            <a:pPr marL="285750" indent="-285750" algn="l">
              <a:buFont typeface="Wingdings" charset="2"/>
              <a:buChar char="u"/>
            </a:pPr>
            <a:r>
              <a:rPr lang="en-US" altLang="en-US" sz="1400" dirty="0" smtClean="0">
                <a:latin typeface="Helvetica" charset="0"/>
              </a:rPr>
              <a:t>Establishing refueling stations </a:t>
            </a:r>
          </a:p>
          <a:p>
            <a:pPr marL="285750" indent="-285750" algn="l">
              <a:buFont typeface="Wingdings" charset="2"/>
              <a:buChar char="u"/>
            </a:pPr>
            <a:endParaRPr lang="en-US" altLang="en-US" sz="1400" dirty="0">
              <a:latin typeface="Helvetica" charset="0"/>
            </a:endParaRPr>
          </a:p>
          <a:p>
            <a:pPr marL="285750" indent="-285750" algn="l">
              <a:buFont typeface="Wingdings" charset="2"/>
              <a:buChar char="u"/>
            </a:pPr>
            <a:r>
              <a:rPr lang="en-US" altLang="en-US" sz="1400" dirty="0">
                <a:latin typeface="Helvetica" charset="0"/>
              </a:rPr>
              <a:t>Americans</a:t>
            </a:r>
            <a:r>
              <a:rPr lang="ja-JP" altLang="en-US" sz="1400" dirty="0">
                <a:latin typeface="Arial"/>
              </a:rPr>
              <a:t>’</a:t>
            </a:r>
            <a:r>
              <a:rPr lang="en-US" altLang="en-US" sz="1400" dirty="0">
                <a:latin typeface="Helvetica" charset="0"/>
              </a:rPr>
              <a:t> belief in the </a:t>
            </a:r>
            <a:br>
              <a:rPr lang="en-US" altLang="en-US" sz="1400" dirty="0">
                <a:latin typeface="Helvetica" charset="0"/>
              </a:rPr>
            </a:br>
            <a:r>
              <a:rPr lang="en-US" altLang="en-US" sz="1400" dirty="0">
                <a:latin typeface="Helvetica" charset="0"/>
              </a:rPr>
              <a:t>superiority of culture also </a:t>
            </a:r>
            <a:br>
              <a:rPr lang="en-US" altLang="en-US" sz="1400" dirty="0">
                <a:latin typeface="Helvetica" charset="0"/>
              </a:rPr>
            </a:br>
            <a:r>
              <a:rPr lang="en-US" altLang="en-US" sz="1400" dirty="0" smtClean="0">
                <a:latin typeface="Helvetica" charset="0"/>
              </a:rPr>
              <a:t>fueled </a:t>
            </a:r>
            <a:r>
              <a:rPr lang="en-US" altLang="en-US" sz="1400" dirty="0">
                <a:latin typeface="Helvetica" charset="0"/>
              </a:rPr>
              <a:t>expansion.</a:t>
            </a:r>
          </a:p>
          <a:p>
            <a:pPr algn="l"/>
            <a:endParaRPr lang="en-US" sz="1600" b="1" dirty="0" smtClean="0">
              <a:cs typeface="Times" charset="0"/>
            </a:endParaRPr>
          </a:p>
          <a:p>
            <a:pPr algn="l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57200" y="488500"/>
            <a:ext cx="8305800" cy="1432934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Becoming a World Power  - 1880 – 1917</a:t>
            </a:r>
            <a:b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Causes and effects of the United States interest in overseas expansio</a:t>
            </a:r>
            <a:r>
              <a:rPr 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</a:t>
            </a:r>
          </a:p>
        </p:txBody>
      </p:sp>
      <p:sp>
        <p:nvSpPr>
          <p:cNvPr id="4" name="TextBox 3"/>
          <p:cNvSpPr txBox="1"/>
          <p:nvPr/>
        </p:nvSpPr>
        <p:spPr>
          <a:xfrm flipH="1">
            <a:off x="5416656" y="3962400"/>
            <a:ext cx="3117744" cy="68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5025876" y="3962400"/>
            <a:ext cx="350852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United States gain territories in the Caribbean and the Pacific  </a:t>
            </a:r>
            <a:r>
              <a:rPr lang="en-US" sz="1200" i="1" dirty="0" smtClean="0"/>
              <a:t>(Hawaii</a:t>
            </a:r>
            <a:r>
              <a:rPr lang="en-US" sz="1200" i="1" smtClean="0"/>
              <a:t>, Soma, Cuba)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United States purchased Alaska</a:t>
            </a:r>
          </a:p>
          <a:p>
            <a:endParaRPr lang="en-US" sz="1600" dirty="0"/>
          </a:p>
          <a:p>
            <a:r>
              <a:rPr lang="en-US" sz="1600" dirty="0" smtClean="0"/>
              <a:t>The United States issues an Open Door Policy which allows all nations to trade with China.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58580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the late eighteenth and early nineteenth centuries, the United States began to extend its power around the world.  The impetus for this global expansion was a combination of enterprising capitalism, a vibrant patriotism, and missionary impulse.  </a:t>
            </a:r>
          </a:p>
          <a:p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 America Spreading its Wings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743" y="3669179"/>
            <a:ext cx="4852197" cy="29291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7230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400"/>
              </a:lnSpc>
              <a:spcAft>
                <a:spcPts val="2600"/>
              </a:spcAft>
            </a:pPr>
            <a:r>
              <a:rPr lang="en-US" altLang="en-US" sz="2800" b="1" dirty="0">
                <a:cs typeface="Times" charset="0"/>
              </a:rPr>
              <a:t>Where was the focus of U.S.</a:t>
            </a:r>
            <a:br>
              <a:rPr lang="en-US" altLang="en-US" sz="2800" b="1" dirty="0">
                <a:cs typeface="Times" charset="0"/>
              </a:rPr>
            </a:br>
            <a:r>
              <a:rPr lang="en-US" altLang="en-US" sz="2800" b="1" dirty="0">
                <a:cs typeface="Times" charset="0"/>
              </a:rPr>
              <a:t>expansion before the late 1800s?</a:t>
            </a:r>
          </a:p>
          <a:p>
            <a:pPr>
              <a:lnSpc>
                <a:spcPts val="2400"/>
              </a:lnSpc>
              <a:spcAft>
                <a:spcPts val="2600"/>
              </a:spcAft>
            </a:pPr>
            <a:r>
              <a:rPr lang="en-US" altLang="en-US" sz="2800" b="1" dirty="0"/>
              <a:t>• </a:t>
            </a:r>
            <a:r>
              <a:rPr lang="en-US" altLang="en-US" sz="2800" b="1" dirty="0">
                <a:cs typeface="Times" charset="0"/>
              </a:rPr>
              <a:t>How did William Seward</a:t>
            </a:r>
            <a:br>
              <a:rPr lang="en-US" altLang="en-US" sz="2800" b="1" dirty="0">
                <a:cs typeface="Times" charset="0"/>
              </a:rPr>
            </a:br>
            <a:r>
              <a:rPr lang="en-US" altLang="en-US" sz="2800" b="1" dirty="0">
                <a:cs typeface="Times" charset="0"/>
              </a:rPr>
              <a:t>contribute to U.S. expansion?</a:t>
            </a:r>
          </a:p>
          <a:p>
            <a:pPr>
              <a:lnSpc>
                <a:spcPts val="2400"/>
              </a:lnSpc>
              <a:spcAft>
                <a:spcPts val="2600"/>
              </a:spcAft>
            </a:pPr>
            <a:r>
              <a:rPr lang="en-US" altLang="en-US" sz="2800" b="1" dirty="0"/>
              <a:t>• </a:t>
            </a:r>
            <a:r>
              <a:rPr lang="en-US" altLang="en-US" sz="2800" b="1" dirty="0">
                <a:cs typeface="Times" charset="0"/>
              </a:rPr>
              <a:t>Why did the American planters</a:t>
            </a:r>
            <a:r>
              <a:rPr lang="ja-JP" altLang="en-US" sz="2800" b="1" dirty="0">
                <a:latin typeface="Arial"/>
                <a:cs typeface="Times" charset="0"/>
              </a:rPr>
              <a:t>’</a:t>
            </a:r>
            <a:r>
              <a:rPr lang="en-US" altLang="en-US" sz="2800" b="1" dirty="0">
                <a:cs typeface="Times" charset="0"/>
              </a:rPr>
              <a:t> request for </a:t>
            </a:r>
            <a:br>
              <a:rPr lang="en-US" altLang="en-US" sz="2800" b="1" dirty="0">
                <a:cs typeface="Times" charset="0"/>
              </a:rPr>
            </a:br>
            <a:r>
              <a:rPr lang="en-US" altLang="en-US" sz="2800" b="1" dirty="0">
                <a:cs typeface="Times" charset="0"/>
              </a:rPr>
              <a:t>the annexation of Hawaii fail in the early 1890s?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Becoming a World Power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498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5" descr="http://eofdreams.com/data_images/dreams/money/money-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</a:rPr>
              <a:t>Reasons for Overseas Expansion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6000" b="1" dirty="0" smtClean="0">
                <a:ea typeface="+mn-ea"/>
              </a:rPr>
              <a:t>Economic Interests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ea typeface="+mn-ea"/>
              </a:rPr>
              <a:t>Expanded market to global community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ea typeface="+mn-ea"/>
              </a:rPr>
              <a:t>Made more MONEY</a:t>
            </a:r>
          </a:p>
        </p:txBody>
      </p:sp>
    </p:spTree>
    <p:extLst>
      <p:ext uri="{BB962C8B-B14F-4D97-AF65-F5344CB8AC3E}">
        <p14:creationId xmlns:p14="http://schemas.microsoft.com/office/powerpoint/2010/main" val="1992794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endParaRPr lang="en-US" b="1" dirty="0" smtClean="0"/>
          </a:p>
          <a:p>
            <a:pPr marL="0" indent="0" algn="ctr">
              <a:buNone/>
              <a:defRPr/>
            </a:pPr>
            <a:endParaRPr lang="en-US" b="1" dirty="0"/>
          </a:p>
          <a:p>
            <a:pPr marL="0" indent="0" algn="ctr">
              <a:buNone/>
              <a:defRPr/>
            </a:pPr>
            <a:endParaRPr lang="en-US" b="1" dirty="0" smtClean="0"/>
          </a:p>
          <a:p>
            <a:pPr marL="0" indent="0" algn="ctr">
              <a:buNone/>
              <a:defRPr/>
            </a:pPr>
            <a:r>
              <a:rPr lang="en-US" b="1" dirty="0" smtClean="0"/>
              <a:t>Access </a:t>
            </a:r>
            <a:r>
              <a:rPr lang="en-US" b="1" dirty="0"/>
              <a:t>to resources</a:t>
            </a:r>
          </a:p>
          <a:p>
            <a:pPr>
              <a:defRPr/>
            </a:pPr>
            <a:r>
              <a:rPr lang="en-US" u="sng" dirty="0"/>
              <a:t>Alaska</a:t>
            </a:r>
            <a:r>
              <a:rPr lang="en-US" dirty="0"/>
              <a:t>: oil, timber, gold, copper and furs</a:t>
            </a:r>
          </a:p>
          <a:p>
            <a:pPr>
              <a:defRPr/>
            </a:pPr>
            <a:r>
              <a:rPr lang="en-US" u="sng" dirty="0"/>
              <a:t>Hawaii</a:t>
            </a:r>
            <a:r>
              <a:rPr lang="en-US" dirty="0"/>
              <a:t>: sugar cane and pineapple</a:t>
            </a:r>
          </a:p>
          <a:p>
            <a:pPr>
              <a:defRPr/>
            </a:pPr>
            <a:r>
              <a:rPr lang="en-US" u="sng" dirty="0"/>
              <a:t>Cuba</a:t>
            </a:r>
            <a:r>
              <a:rPr lang="en-US" dirty="0"/>
              <a:t>: sugar cane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Access to Resources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pic>
        <p:nvPicPr>
          <p:cNvPr id="5" name="Picture 12" descr="C:\Users\lathomps\AppData\Local\Microsoft\Windows\Temporary Internet Files\Content.IE5\BKGZC5HF\MC90043690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414" y="4595945"/>
            <a:ext cx="1823259" cy="1823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http://www.fs.fed.us/wildflowers/ethnobotany/images/wildrelatives/sugar_cane_l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355" y="3924308"/>
            <a:ext cx="2110614" cy="2818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200911_alaska_gold_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565" y="1454200"/>
            <a:ext cx="1288028" cy="195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lathomps\AppData\Local\Microsoft\Windows\Temporary Internet Files\Content.IE5\1A33VABU\MC900437831[1].wm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112" y="1696744"/>
            <a:ext cx="9271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3798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r>
              <a:rPr lang="en-US" b="1" dirty="0"/>
              <a:t>Refueling stations</a:t>
            </a:r>
          </a:p>
          <a:p>
            <a:pPr>
              <a:defRPr/>
            </a:pPr>
            <a:r>
              <a:rPr lang="en-US" dirty="0"/>
              <a:t>Pacific islands were ideal for ships to stop and refuel when headed west</a:t>
            </a:r>
          </a:p>
          <a:p>
            <a:pPr lvl="1">
              <a:defRPr/>
            </a:pPr>
            <a:r>
              <a:rPr lang="en-US" dirty="0"/>
              <a:t>Guam</a:t>
            </a:r>
          </a:p>
          <a:p>
            <a:pPr lvl="1">
              <a:defRPr/>
            </a:pPr>
            <a:r>
              <a:rPr lang="en-US" dirty="0"/>
              <a:t>Midway Island</a:t>
            </a:r>
          </a:p>
          <a:p>
            <a:pPr lvl="1">
              <a:defRPr/>
            </a:pPr>
            <a:r>
              <a:rPr lang="en-US" dirty="0"/>
              <a:t>Wake Island</a:t>
            </a:r>
          </a:p>
          <a:p>
            <a:pPr lvl="1">
              <a:defRPr/>
            </a:pPr>
            <a:r>
              <a:rPr lang="en-US" dirty="0"/>
              <a:t>Hawaii</a:t>
            </a:r>
          </a:p>
          <a:p>
            <a:pPr lvl="1">
              <a:defRPr/>
            </a:pPr>
            <a:r>
              <a:rPr lang="en-US" dirty="0"/>
              <a:t>Samoa Islands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United States interest in the Pacific</a:t>
            </a:r>
            <a:endParaRPr lang="en-US" dirty="0"/>
          </a:p>
        </p:txBody>
      </p:sp>
      <p:pic>
        <p:nvPicPr>
          <p:cNvPr id="4" name="Picture 5" descr="https://static.garmincdn.com/en/products/010-C0728-20/g/cm-m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216" y="3721608"/>
            <a:ext cx="4663732" cy="212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742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endParaRPr lang="en-US" sz="3600" b="1" dirty="0" smtClean="0"/>
          </a:p>
          <a:p>
            <a:pPr marL="0" indent="0" algn="ctr">
              <a:buNone/>
              <a:defRPr/>
            </a:pPr>
            <a:endParaRPr lang="en-US" sz="3600" b="1" dirty="0"/>
          </a:p>
          <a:p>
            <a:pPr marL="0" indent="0" algn="ctr">
              <a:buNone/>
              <a:defRPr/>
            </a:pPr>
            <a:endParaRPr lang="en-US" sz="3600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defRPr/>
            </a:pPr>
            <a:r>
              <a:rPr lang="en-US" sz="5400" b="1" dirty="0"/>
              <a:t>Trade routes</a:t>
            </a:r>
            <a:br>
              <a:rPr lang="en-US" sz="5400" b="1" dirty="0"/>
            </a:br>
            <a:r>
              <a:rPr lang="en-US" sz="4400" b="1" dirty="0"/>
              <a:t>Quicker way to get to Asia and the West Coast of the U.S. </a:t>
            </a:r>
            <a:br>
              <a:rPr lang="en-US" sz="4400" b="1" dirty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>     Increased </a:t>
            </a:r>
            <a:r>
              <a:rPr lang="en-US" sz="4400" b="1" dirty="0"/>
              <a:t>global </a:t>
            </a:r>
            <a:r>
              <a:rPr lang="en-US" sz="4400" b="1" dirty="0" smtClean="0"/>
              <a:t>market </a:t>
            </a:r>
            <a:r>
              <a:rPr lang="en-US" sz="4400" b="1" dirty="0"/>
              <a:t/>
            </a:r>
            <a:br>
              <a:rPr lang="en-US" sz="4400" b="1" dirty="0"/>
            </a:br>
            <a:r>
              <a:rPr lang="en-US" sz="4400" b="1" dirty="0" smtClean="0"/>
              <a:t>                 Trade Routes 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96" y="1406018"/>
            <a:ext cx="7955280" cy="496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04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Opening japan to Trade – page 680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Purchasing Alaska – page 680  (</a:t>
            </a:r>
            <a:r>
              <a:rPr lang="en-US" i="1" dirty="0" smtClean="0"/>
              <a:t>“Seward’s Folly”)</a:t>
            </a:r>
          </a:p>
          <a:p>
            <a:pPr>
              <a:buFont typeface="Wingdings" panose="05000000000000000000" pitchFamily="2" charset="2"/>
              <a:buChar char="v"/>
            </a:pPr>
            <a:endParaRPr lang="en-US" i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i="1" dirty="0" smtClean="0"/>
              <a:t>Manifest Destiny </a:t>
            </a:r>
            <a:r>
              <a:rPr lang="en-US" dirty="0" smtClean="0"/>
              <a:t>– page 681</a:t>
            </a:r>
          </a:p>
          <a:p>
            <a:pPr>
              <a:buFont typeface="Wingdings" panose="05000000000000000000" pitchFamily="2" charset="2"/>
              <a:buChar char="v"/>
            </a:pPr>
            <a:endParaRPr lang="en-US" i="1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Samoa  - page 683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Annexation of Hawaii  - page 683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did the United States Look overseas?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263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endParaRPr lang="en-US" b="1" dirty="0" smtClean="0"/>
          </a:p>
          <a:p>
            <a:pPr marL="0" indent="0" algn="ctr">
              <a:buNone/>
              <a:defRPr/>
            </a:pPr>
            <a:endParaRPr lang="en-US" b="1" dirty="0"/>
          </a:p>
          <a:p>
            <a:pPr marL="0" indent="0" algn="ctr">
              <a:buNone/>
              <a:defRPr/>
            </a:pPr>
            <a:endParaRPr lang="en-US" b="1" dirty="0" smtClean="0"/>
          </a:p>
          <a:p>
            <a:pPr marL="0" indent="0" algn="ctr">
              <a:buNone/>
              <a:defRPr/>
            </a:pPr>
            <a:r>
              <a:rPr lang="en-US" b="1" dirty="0" smtClean="0"/>
              <a:t>Open </a:t>
            </a:r>
            <a:r>
              <a:rPr lang="en-US" b="1" dirty="0"/>
              <a:t>Door Policy</a:t>
            </a:r>
          </a:p>
          <a:p>
            <a:pPr>
              <a:defRPr/>
            </a:pPr>
            <a:r>
              <a:rPr lang="en-US" dirty="0"/>
              <a:t>Secretary of State John Hay wanted all countries to trade with China on an equal basis</a:t>
            </a:r>
          </a:p>
          <a:p>
            <a:pPr>
              <a:defRPr/>
            </a:pPr>
            <a:r>
              <a:rPr lang="en-US" dirty="0"/>
              <a:t>Most countries responded NEITHER yes or no</a:t>
            </a:r>
          </a:p>
          <a:p>
            <a:pPr>
              <a:defRPr/>
            </a:pPr>
            <a:r>
              <a:rPr lang="en-US" dirty="0"/>
              <a:t>Hay publicly announced all countries were on board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       Effects </a:t>
            </a:r>
            <a:r>
              <a:rPr lang="en-US" altLang="en-US" dirty="0"/>
              <a:t>of Overseas Expansion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4104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425</TotalTime>
  <Words>262</Words>
  <Application>Microsoft Office PowerPoint</Application>
  <PresentationFormat>On-screen Show (4:3)</PresentationFormat>
  <Paragraphs>61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MS PGothic</vt:lpstr>
      <vt:lpstr>Arial</vt:lpstr>
      <vt:lpstr>Calibri</vt:lpstr>
      <vt:lpstr>Constantia</vt:lpstr>
      <vt:lpstr>Helvetica</vt:lpstr>
      <vt:lpstr>Times</vt:lpstr>
      <vt:lpstr>Wingdings</vt:lpstr>
      <vt:lpstr>Wingdings 2</vt:lpstr>
      <vt:lpstr>ヒラギノ角ゴ Pro W3</vt:lpstr>
      <vt:lpstr>Paper</vt:lpstr>
      <vt:lpstr>Office Theme</vt:lpstr>
      <vt:lpstr>Becoming a World Power  - 1880 – 1917 Causes and effects of the United States interest in overseas expansion</vt:lpstr>
      <vt:lpstr>     America Spreading its Wings</vt:lpstr>
      <vt:lpstr>Becoming a World Power</vt:lpstr>
      <vt:lpstr>Reasons for Overseas Expansion</vt:lpstr>
      <vt:lpstr>                   Access to Resources</vt:lpstr>
      <vt:lpstr>United States interest in the Pacific</vt:lpstr>
      <vt:lpstr>Trade routes Quicker way to get to Asia and the West Coast of the U.S.         Increased global market                   Trade Routes   </vt:lpstr>
      <vt:lpstr>Why did the United States Look overseas?</vt:lpstr>
      <vt:lpstr>       Effects of Overseas Expansion</vt:lpstr>
    </vt:vector>
  </TitlesOfParts>
  <Company>Princess Anne Middle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Becoming a World Power  - 1880 – 1917 Causes and effects of the United States interest in overseas expansion</dc:title>
  <dc:creator>Vickie Dean</dc:creator>
  <cp:lastModifiedBy>Vickie J. Dean</cp:lastModifiedBy>
  <cp:revision>15</cp:revision>
  <cp:lastPrinted>2014-11-17T20:28:37Z</cp:lastPrinted>
  <dcterms:created xsi:type="dcterms:W3CDTF">2014-11-17T01:07:48Z</dcterms:created>
  <dcterms:modified xsi:type="dcterms:W3CDTF">2015-12-03T17:10:00Z</dcterms:modified>
</cp:coreProperties>
</file>